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8E402-F09A-4C74-890D-E9FDF23CFD41}" type="datetimeFigureOut">
              <a:rPr lang="ko-KR" altLang="en-US" smtClean="0"/>
              <a:t>2022-07-18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AE04-7F48-4C2D-BE02-AB13B97E4A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6373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8E402-F09A-4C74-890D-E9FDF23CFD41}" type="datetimeFigureOut">
              <a:rPr lang="ko-KR" altLang="en-US" smtClean="0"/>
              <a:t>2022-07-18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AE04-7F48-4C2D-BE02-AB13B97E4A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0006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8E402-F09A-4C74-890D-E9FDF23CFD41}" type="datetimeFigureOut">
              <a:rPr lang="ko-KR" altLang="en-US" smtClean="0"/>
              <a:t>2022-07-18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AE04-7F48-4C2D-BE02-AB13B97E4A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1511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8E402-F09A-4C74-890D-E9FDF23CFD41}" type="datetimeFigureOut">
              <a:rPr lang="ko-KR" altLang="en-US" smtClean="0"/>
              <a:t>2022-07-18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AE04-7F48-4C2D-BE02-AB13B97E4A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0912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8E402-F09A-4C74-890D-E9FDF23CFD41}" type="datetimeFigureOut">
              <a:rPr lang="ko-KR" altLang="en-US" smtClean="0"/>
              <a:t>2022-07-18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AE04-7F48-4C2D-BE02-AB13B97E4A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1019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8E402-F09A-4C74-890D-E9FDF23CFD41}" type="datetimeFigureOut">
              <a:rPr lang="ko-KR" altLang="en-US" smtClean="0"/>
              <a:t>2022-07-18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AE04-7F48-4C2D-BE02-AB13B97E4A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643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8E402-F09A-4C74-890D-E9FDF23CFD41}" type="datetimeFigureOut">
              <a:rPr lang="ko-KR" altLang="en-US" smtClean="0"/>
              <a:t>2022-07-18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AE04-7F48-4C2D-BE02-AB13B97E4A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2007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8E402-F09A-4C74-890D-E9FDF23CFD41}" type="datetimeFigureOut">
              <a:rPr lang="ko-KR" altLang="en-US" smtClean="0"/>
              <a:t>2022-07-18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AE04-7F48-4C2D-BE02-AB13B97E4A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1404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8E402-F09A-4C74-890D-E9FDF23CFD41}" type="datetimeFigureOut">
              <a:rPr lang="ko-KR" altLang="en-US" smtClean="0"/>
              <a:t>2022-07-18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AE04-7F48-4C2D-BE02-AB13B97E4A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2238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8E402-F09A-4C74-890D-E9FDF23CFD41}" type="datetimeFigureOut">
              <a:rPr lang="ko-KR" altLang="en-US" smtClean="0"/>
              <a:t>2022-07-18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AE04-7F48-4C2D-BE02-AB13B97E4A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2517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8E402-F09A-4C74-890D-E9FDF23CFD41}" type="datetimeFigureOut">
              <a:rPr lang="ko-KR" altLang="en-US" smtClean="0"/>
              <a:t>2022-07-18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8AE04-7F48-4C2D-BE02-AB13B97E4A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892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8E402-F09A-4C74-890D-E9FDF23CFD41}" type="datetimeFigureOut">
              <a:rPr lang="ko-KR" altLang="en-US" smtClean="0"/>
              <a:t>2022-07-18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8AE04-7F48-4C2D-BE02-AB13B97E4A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4495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0CFFB58B-CF29-4746-A982-F6B7D36B77B8}"/>
              </a:ext>
            </a:extLst>
          </p:cNvPr>
          <p:cNvCxnSpPr>
            <a:cxnSpLocks/>
          </p:cNvCxnSpPr>
          <p:nvPr/>
        </p:nvCxnSpPr>
        <p:spPr>
          <a:xfrm flipH="1">
            <a:off x="961742" y="623455"/>
            <a:ext cx="12749" cy="6209277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타원 12">
            <a:extLst>
              <a:ext uri="{FF2B5EF4-FFF2-40B4-BE49-F238E27FC236}">
                <a16:creationId xmlns:a16="http://schemas.microsoft.com/office/drawing/2014/main" id="{D650ADDC-9DDB-4EDF-AE99-22096AE987CD}"/>
              </a:ext>
            </a:extLst>
          </p:cNvPr>
          <p:cNvSpPr/>
          <p:nvPr/>
        </p:nvSpPr>
        <p:spPr>
          <a:xfrm>
            <a:off x="1058442" y="1102676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8" name="타원 27">
            <a:extLst>
              <a:ext uri="{FF2B5EF4-FFF2-40B4-BE49-F238E27FC236}">
                <a16:creationId xmlns:a16="http://schemas.microsoft.com/office/drawing/2014/main" id="{203DC982-DB7B-40A5-B728-7C7128C197FE}"/>
              </a:ext>
            </a:extLst>
          </p:cNvPr>
          <p:cNvSpPr/>
          <p:nvPr/>
        </p:nvSpPr>
        <p:spPr>
          <a:xfrm>
            <a:off x="2255541" y="1103839"/>
            <a:ext cx="955984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3" name="타원 32">
            <a:extLst>
              <a:ext uri="{FF2B5EF4-FFF2-40B4-BE49-F238E27FC236}">
                <a16:creationId xmlns:a16="http://schemas.microsoft.com/office/drawing/2014/main" id="{32C646C0-A776-4EAE-A7C6-B78074F98FAC}"/>
              </a:ext>
            </a:extLst>
          </p:cNvPr>
          <p:cNvSpPr/>
          <p:nvPr/>
        </p:nvSpPr>
        <p:spPr>
          <a:xfrm>
            <a:off x="8365457" y="1121221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4" name="타원 33">
            <a:extLst>
              <a:ext uri="{FF2B5EF4-FFF2-40B4-BE49-F238E27FC236}">
                <a16:creationId xmlns:a16="http://schemas.microsoft.com/office/drawing/2014/main" id="{E75C536D-BB62-441F-BBDF-E85770F64BB1}"/>
              </a:ext>
            </a:extLst>
          </p:cNvPr>
          <p:cNvSpPr/>
          <p:nvPr/>
        </p:nvSpPr>
        <p:spPr>
          <a:xfrm>
            <a:off x="9576371" y="1121221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" name="타원 13">
            <a:extLst>
              <a:ext uri="{FF2B5EF4-FFF2-40B4-BE49-F238E27FC236}">
                <a16:creationId xmlns:a16="http://schemas.microsoft.com/office/drawing/2014/main" id="{D650ADDC-9DDB-4EDF-AE99-22096AE987CD}"/>
              </a:ext>
            </a:extLst>
          </p:cNvPr>
          <p:cNvSpPr/>
          <p:nvPr/>
        </p:nvSpPr>
        <p:spPr>
          <a:xfrm>
            <a:off x="1234053" y="645243"/>
            <a:ext cx="1874910" cy="39045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>
                <a:solidFill>
                  <a:schemeClr val="tx1"/>
                </a:solidFill>
                <a:latin typeface="+mj-lt"/>
              </a:rPr>
              <a:t>1</a:t>
            </a:r>
            <a:r>
              <a:rPr lang="ko-KR" altLang="en-US" sz="1100" dirty="0" smtClean="0">
                <a:solidFill>
                  <a:schemeClr val="tx1"/>
                </a:solidFill>
                <a:latin typeface="+mj-lt"/>
              </a:rPr>
              <a:t>학년</a:t>
            </a:r>
            <a:endParaRPr lang="ko-KR" altLang="en-US" sz="11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타원 14">
            <a:extLst>
              <a:ext uri="{FF2B5EF4-FFF2-40B4-BE49-F238E27FC236}">
                <a16:creationId xmlns:a16="http://schemas.microsoft.com/office/drawing/2014/main" id="{D650ADDC-9DDB-4EDF-AE99-22096AE987CD}"/>
              </a:ext>
            </a:extLst>
          </p:cNvPr>
          <p:cNvSpPr/>
          <p:nvPr/>
        </p:nvSpPr>
        <p:spPr>
          <a:xfrm>
            <a:off x="3600885" y="623455"/>
            <a:ext cx="1874910" cy="41224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ko-KR" altLang="en-US" sz="1100" dirty="0" smtClean="0">
                <a:solidFill>
                  <a:schemeClr val="tx1"/>
                </a:solidFill>
                <a:latin typeface="+mj-lt"/>
              </a:rPr>
              <a:t>학년</a:t>
            </a:r>
            <a:endParaRPr lang="ko-KR" altLang="en-US" sz="11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타원 15">
            <a:extLst>
              <a:ext uri="{FF2B5EF4-FFF2-40B4-BE49-F238E27FC236}">
                <a16:creationId xmlns:a16="http://schemas.microsoft.com/office/drawing/2014/main" id="{D650ADDC-9DDB-4EDF-AE99-22096AE987CD}"/>
              </a:ext>
            </a:extLst>
          </p:cNvPr>
          <p:cNvSpPr/>
          <p:nvPr/>
        </p:nvSpPr>
        <p:spPr>
          <a:xfrm>
            <a:off x="6070088" y="625861"/>
            <a:ext cx="1874910" cy="39046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  <a:latin typeface="+mj-lt"/>
              </a:rPr>
              <a:t>3</a:t>
            </a:r>
            <a:r>
              <a:rPr lang="ko-KR" altLang="en-US" sz="1100" dirty="0" smtClean="0">
                <a:solidFill>
                  <a:schemeClr val="tx1"/>
                </a:solidFill>
                <a:latin typeface="+mj-lt"/>
              </a:rPr>
              <a:t>학년</a:t>
            </a:r>
            <a:endParaRPr lang="ko-KR" altLang="en-US" sz="11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타원 16">
            <a:extLst>
              <a:ext uri="{FF2B5EF4-FFF2-40B4-BE49-F238E27FC236}">
                <a16:creationId xmlns:a16="http://schemas.microsoft.com/office/drawing/2014/main" id="{D650ADDC-9DDB-4EDF-AE99-22096AE987CD}"/>
              </a:ext>
            </a:extLst>
          </p:cNvPr>
          <p:cNvSpPr/>
          <p:nvPr/>
        </p:nvSpPr>
        <p:spPr>
          <a:xfrm>
            <a:off x="8517828" y="592632"/>
            <a:ext cx="1874910" cy="41224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solidFill>
                  <a:schemeClr val="tx1"/>
                </a:solidFill>
                <a:latin typeface="+mj-lt"/>
              </a:rPr>
              <a:t>심화과정</a:t>
            </a:r>
            <a:r>
              <a:rPr lang="en-US" altLang="ko-KR" sz="1100" dirty="0" smtClean="0">
                <a:solidFill>
                  <a:schemeClr val="tx1"/>
                </a:solidFill>
                <a:latin typeface="+mj-lt"/>
              </a:rPr>
              <a:t/>
            </a:r>
            <a:br>
              <a:rPr lang="en-US" altLang="ko-KR" sz="1100" dirty="0" smtClean="0">
                <a:solidFill>
                  <a:schemeClr val="tx1"/>
                </a:solidFill>
                <a:latin typeface="+mj-lt"/>
              </a:rPr>
            </a:br>
            <a:r>
              <a:rPr lang="en-US" altLang="ko-KR" sz="1100" dirty="0" smtClean="0">
                <a:solidFill>
                  <a:schemeClr val="tx1"/>
                </a:solidFill>
                <a:latin typeface="+mj-lt"/>
              </a:rPr>
              <a:t>(4</a:t>
            </a:r>
            <a:r>
              <a:rPr lang="ko-KR" altLang="en-US" sz="1100" dirty="0" smtClean="0">
                <a:solidFill>
                  <a:schemeClr val="tx1"/>
                </a:solidFill>
                <a:latin typeface="+mj-lt"/>
              </a:rPr>
              <a:t>학년</a:t>
            </a:r>
            <a:r>
              <a:rPr lang="en-US" altLang="ko-KR" sz="1100" dirty="0" smtClean="0">
                <a:solidFill>
                  <a:schemeClr val="tx1"/>
                </a:solidFill>
                <a:latin typeface="+mj-lt"/>
              </a:rPr>
              <a:t>)</a:t>
            </a:r>
            <a:endParaRPr lang="ko-KR" altLang="en-US" sz="11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E393ED3C-980F-46F0-B041-DD67BC3C3F3C}"/>
              </a:ext>
            </a:extLst>
          </p:cNvPr>
          <p:cNvCxnSpPr>
            <a:cxnSpLocks/>
          </p:cNvCxnSpPr>
          <p:nvPr/>
        </p:nvCxnSpPr>
        <p:spPr>
          <a:xfrm flipH="1">
            <a:off x="101484" y="1948308"/>
            <a:ext cx="12013570" cy="519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2" name="타원 21">
            <a:extLst>
              <a:ext uri="{FF2B5EF4-FFF2-40B4-BE49-F238E27FC236}">
                <a16:creationId xmlns:a16="http://schemas.microsoft.com/office/drawing/2014/main" id="{D650ADDC-9DDB-4EDF-AE99-22096AE987CD}"/>
              </a:ext>
            </a:extLst>
          </p:cNvPr>
          <p:cNvSpPr/>
          <p:nvPr/>
        </p:nvSpPr>
        <p:spPr>
          <a:xfrm>
            <a:off x="-22506" y="1297048"/>
            <a:ext cx="1056011" cy="42511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solidFill>
                  <a:schemeClr val="tx1"/>
                </a:solidFill>
                <a:latin typeface="+mj-lt"/>
              </a:rPr>
              <a:t>전공기초</a:t>
            </a:r>
            <a:endParaRPr lang="ko-KR" altLang="en-US" sz="11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3" name="타원 22">
            <a:extLst>
              <a:ext uri="{FF2B5EF4-FFF2-40B4-BE49-F238E27FC236}">
                <a16:creationId xmlns:a16="http://schemas.microsoft.com/office/drawing/2014/main" id="{D650ADDC-9DDB-4EDF-AE99-22096AE987CD}"/>
              </a:ext>
            </a:extLst>
          </p:cNvPr>
          <p:cNvSpPr/>
          <p:nvPr/>
        </p:nvSpPr>
        <p:spPr>
          <a:xfrm>
            <a:off x="1058441" y="1529555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4" name="타원 23">
            <a:extLst>
              <a:ext uri="{FF2B5EF4-FFF2-40B4-BE49-F238E27FC236}">
                <a16:creationId xmlns:a16="http://schemas.microsoft.com/office/drawing/2014/main" id="{203DC982-DB7B-40A5-B728-7C7128C197FE}"/>
              </a:ext>
            </a:extLst>
          </p:cNvPr>
          <p:cNvSpPr/>
          <p:nvPr/>
        </p:nvSpPr>
        <p:spPr>
          <a:xfrm>
            <a:off x="2261042" y="1540480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7455" y="1551986"/>
            <a:ext cx="830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 smtClean="0"/>
              <a:t>기초프로그래밍</a:t>
            </a:r>
            <a:endParaRPr lang="en-US" altLang="ko-KR" sz="700" dirty="0" smtClean="0"/>
          </a:p>
          <a:p>
            <a:pPr algn="ctr"/>
            <a:r>
              <a:rPr lang="en-US" altLang="ko-KR" sz="700" dirty="0" smtClean="0"/>
              <a:t>(Python)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93619" y="1167770"/>
            <a:ext cx="63822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 err="1" smtClean="0"/>
              <a:t>컴퓨터개론</a:t>
            </a:r>
            <a:endParaRPr lang="en-US" altLang="ko-KR" sz="700" dirty="0" smtClean="0"/>
          </a:p>
        </p:txBody>
      </p:sp>
      <p:sp>
        <p:nvSpPr>
          <p:cNvPr id="27" name="TextBox 26"/>
          <p:cNvSpPr txBox="1"/>
          <p:nvPr/>
        </p:nvSpPr>
        <p:spPr>
          <a:xfrm>
            <a:off x="2378516" y="1180225"/>
            <a:ext cx="74503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dirty="0" smtClean="0"/>
              <a:t>인공지능개론</a:t>
            </a:r>
            <a:endParaRPr lang="en-US" altLang="ko-KR" sz="700" dirty="0" smtClean="0"/>
          </a:p>
        </p:txBody>
      </p:sp>
      <p:sp>
        <p:nvSpPr>
          <p:cNvPr id="35" name="TextBox 34"/>
          <p:cNvSpPr txBox="1"/>
          <p:nvPr/>
        </p:nvSpPr>
        <p:spPr>
          <a:xfrm>
            <a:off x="2353422" y="1606606"/>
            <a:ext cx="77310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자료구조</a:t>
            </a:r>
            <a:endParaRPr lang="en-US" altLang="ko-KR" sz="700" dirty="0" smtClean="0"/>
          </a:p>
        </p:txBody>
      </p:sp>
      <p:sp>
        <p:nvSpPr>
          <p:cNvPr id="39" name="타원 38">
            <a:extLst>
              <a:ext uri="{FF2B5EF4-FFF2-40B4-BE49-F238E27FC236}">
                <a16:creationId xmlns:a16="http://schemas.microsoft.com/office/drawing/2014/main" id="{D650ADDC-9DDB-4EDF-AE99-22096AE987CD}"/>
              </a:ext>
            </a:extLst>
          </p:cNvPr>
          <p:cNvSpPr/>
          <p:nvPr/>
        </p:nvSpPr>
        <p:spPr>
          <a:xfrm>
            <a:off x="3438707" y="1529555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0" name="타원 39">
            <a:extLst>
              <a:ext uri="{FF2B5EF4-FFF2-40B4-BE49-F238E27FC236}">
                <a16:creationId xmlns:a16="http://schemas.microsoft.com/office/drawing/2014/main" id="{203DC982-DB7B-40A5-B728-7C7128C197FE}"/>
              </a:ext>
            </a:extLst>
          </p:cNvPr>
          <p:cNvSpPr/>
          <p:nvPr/>
        </p:nvSpPr>
        <p:spPr>
          <a:xfrm>
            <a:off x="4655253" y="1531972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530120" y="1603273"/>
            <a:ext cx="77310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알고리즘</a:t>
            </a:r>
            <a:endParaRPr lang="en-US" altLang="ko-KR" sz="700" dirty="0" smtClean="0"/>
          </a:p>
        </p:txBody>
      </p:sp>
      <p:sp>
        <p:nvSpPr>
          <p:cNvPr id="42" name="TextBox 41"/>
          <p:cNvSpPr txBox="1"/>
          <p:nvPr/>
        </p:nvSpPr>
        <p:spPr>
          <a:xfrm>
            <a:off x="4752962" y="1605874"/>
            <a:ext cx="77310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알고리즘 </a:t>
            </a:r>
            <a:r>
              <a:rPr lang="ko-KR" altLang="en-US" sz="700" smtClean="0"/>
              <a:t>응용</a:t>
            </a:r>
            <a:endParaRPr lang="en-US" altLang="ko-KR" sz="700" dirty="0"/>
          </a:p>
        </p:txBody>
      </p:sp>
      <p:sp>
        <p:nvSpPr>
          <p:cNvPr id="43" name="TextBox 42"/>
          <p:cNvSpPr txBox="1"/>
          <p:nvPr/>
        </p:nvSpPr>
        <p:spPr>
          <a:xfrm>
            <a:off x="9609091" y="1190011"/>
            <a:ext cx="90995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고급빅데이터분석</a:t>
            </a:r>
            <a:endParaRPr lang="en-US" altLang="ko-KR" sz="700" dirty="0"/>
          </a:p>
        </p:txBody>
      </p:sp>
      <p:sp>
        <p:nvSpPr>
          <p:cNvPr id="44" name="TextBox 43"/>
          <p:cNvSpPr txBox="1"/>
          <p:nvPr/>
        </p:nvSpPr>
        <p:spPr>
          <a:xfrm>
            <a:off x="8389652" y="1136151"/>
            <a:ext cx="9144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dirty="0" smtClean="0"/>
              <a:t>고급인공지능실무</a:t>
            </a:r>
            <a:endParaRPr lang="en-US" altLang="ko-KR" sz="700" dirty="0" smtClean="0"/>
          </a:p>
          <a:p>
            <a:pPr algn="ctr"/>
            <a:r>
              <a:rPr lang="en-US" altLang="ko-KR" sz="700" dirty="0" smtClean="0"/>
              <a:t>(</a:t>
            </a:r>
            <a:r>
              <a:rPr lang="en-US" altLang="ko-KR" sz="700" dirty="0" err="1" smtClean="0"/>
              <a:t>pytorch</a:t>
            </a:r>
            <a:r>
              <a:rPr lang="en-US" altLang="ko-KR" sz="700" dirty="0" smtClean="0"/>
              <a:t>)</a:t>
            </a:r>
            <a:endParaRPr lang="en-US" altLang="ko-KR" sz="700" dirty="0"/>
          </a:p>
        </p:txBody>
      </p:sp>
      <p:sp>
        <p:nvSpPr>
          <p:cNvPr id="45" name="타원 44">
            <a:extLst>
              <a:ext uri="{FF2B5EF4-FFF2-40B4-BE49-F238E27FC236}">
                <a16:creationId xmlns:a16="http://schemas.microsoft.com/office/drawing/2014/main" id="{D650ADDC-9DDB-4EDF-AE99-22096AE987CD}"/>
              </a:ext>
            </a:extLst>
          </p:cNvPr>
          <p:cNvSpPr/>
          <p:nvPr/>
        </p:nvSpPr>
        <p:spPr>
          <a:xfrm>
            <a:off x="-155788" y="2225262"/>
            <a:ext cx="1322574" cy="42511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>
                <a:solidFill>
                  <a:schemeClr val="tx1"/>
                </a:solidFill>
                <a:latin typeface="+mj-lt"/>
              </a:rPr>
              <a:t>Cloud</a:t>
            </a:r>
          </a:p>
          <a:p>
            <a:pPr algn="ctr"/>
            <a:r>
              <a:rPr lang="en-US" altLang="ko-KR" sz="1100" dirty="0" smtClean="0">
                <a:solidFill>
                  <a:schemeClr val="tx1"/>
                </a:solidFill>
                <a:latin typeface="+mj-lt"/>
              </a:rPr>
              <a:t>Computing</a:t>
            </a:r>
            <a:endParaRPr lang="ko-KR" altLang="en-US" sz="11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46" name="직선 연결선 45">
            <a:extLst>
              <a:ext uri="{FF2B5EF4-FFF2-40B4-BE49-F238E27FC236}">
                <a16:creationId xmlns:a16="http://schemas.microsoft.com/office/drawing/2014/main" id="{E393ED3C-980F-46F0-B041-DD67BC3C3F3C}"/>
              </a:ext>
            </a:extLst>
          </p:cNvPr>
          <p:cNvCxnSpPr>
            <a:cxnSpLocks/>
          </p:cNvCxnSpPr>
          <p:nvPr/>
        </p:nvCxnSpPr>
        <p:spPr>
          <a:xfrm flipH="1">
            <a:off x="114602" y="2864899"/>
            <a:ext cx="12013570" cy="519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7" name="타원 46">
            <a:extLst>
              <a:ext uri="{FF2B5EF4-FFF2-40B4-BE49-F238E27FC236}">
                <a16:creationId xmlns:a16="http://schemas.microsoft.com/office/drawing/2014/main" id="{D650ADDC-9DDB-4EDF-AE99-22096AE987CD}"/>
              </a:ext>
            </a:extLst>
          </p:cNvPr>
          <p:cNvSpPr/>
          <p:nvPr/>
        </p:nvSpPr>
        <p:spPr>
          <a:xfrm>
            <a:off x="1045403" y="2027630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8" name="타원 47">
            <a:extLst>
              <a:ext uri="{FF2B5EF4-FFF2-40B4-BE49-F238E27FC236}">
                <a16:creationId xmlns:a16="http://schemas.microsoft.com/office/drawing/2014/main" id="{203DC982-DB7B-40A5-B728-7C7128C197FE}"/>
              </a:ext>
            </a:extLst>
          </p:cNvPr>
          <p:cNvSpPr/>
          <p:nvPr/>
        </p:nvSpPr>
        <p:spPr>
          <a:xfrm>
            <a:off x="2261043" y="2029402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9" name="타원 48">
            <a:extLst>
              <a:ext uri="{FF2B5EF4-FFF2-40B4-BE49-F238E27FC236}">
                <a16:creationId xmlns:a16="http://schemas.microsoft.com/office/drawing/2014/main" id="{32C646C0-A776-4EAE-A7C6-B78074F98FAC}"/>
              </a:ext>
            </a:extLst>
          </p:cNvPr>
          <p:cNvSpPr/>
          <p:nvPr/>
        </p:nvSpPr>
        <p:spPr>
          <a:xfrm>
            <a:off x="8368145" y="2029402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0" name="타원 49">
            <a:extLst>
              <a:ext uri="{FF2B5EF4-FFF2-40B4-BE49-F238E27FC236}">
                <a16:creationId xmlns:a16="http://schemas.microsoft.com/office/drawing/2014/main" id="{E75C536D-BB62-441F-BBDF-E85770F64BB1}"/>
              </a:ext>
            </a:extLst>
          </p:cNvPr>
          <p:cNvSpPr/>
          <p:nvPr/>
        </p:nvSpPr>
        <p:spPr>
          <a:xfrm>
            <a:off x="9579059" y="2029402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196868" y="2053484"/>
            <a:ext cx="666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dirty="0" err="1" smtClean="0"/>
              <a:t>서버시스템</a:t>
            </a:r>
            <a:endParaRPr lang="en-US" altLang="ko-KR" sz="700" dirty="0" smtClean="0"/>
          </a:p>
          <a:p>
            <a:pPr algn="ctr"/>
            <a:r>
              <a:rPr lang="en-US" altLang="ko-KR" sz="700" dirty="0" smtClean="0"/>
              <a:t>(Linux)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413799" y="2103874"/>
            <a:ext cx="67444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웹서버구축</a:t>
            </a:r>
            <a:endParaRPr lang="en-US" altLang="ko-KR" sz="700" dirty="0" smtClean="0"/>
          </a:p>
        </p:txBody>
      </p:sp>
      <p:sp>
        <p:nvSpPr>
          <p:cNvPr id="57" name="타원 56">
            <a:extLst>
              <a:ext uri="{FF2B5EF4-FFF2-40B4-BE49-F238E27FC236}">
                <a16:creationId xmlns:a16="http://schemas.microsoft.com/office/drawing/2014/main" id="{D650ADDC-9DDB-4EDF-AE99-22096AE987CD}"/>
              </a:ext>
            </a:extLst>
          </p:cNvPr>
          <p:cNvSpPr/>
          <p:nvPr/>
        </p:nvSpPr>
        <p:spPr>
          <a:xfrm>
            <a:off x="3455291" y="2021747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8" name="타원 57">
            <a:extLst>
              <a:ext uri="{FF2B5EF4-FFF2-40B4-BE49-F238E27FC236}">
                <a16:creationId xmlns:a16="http://schemas.microsoft.com/office/drawing/2014/main" id="{203DC982-DB7B-40A5-B728-7C7128C197FE}"/>
              </a:ext>
            </a:extLst>
          </p:cNvPr>
          <p:cNvSpPr/>
          <p:nvPr/>
        </p:nvSpPr>
        <p:spPr>
          <a:xfrm>
            <a:off x="4641299" y="2029528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537926" y="2101523"/>
            <a:ext cx="80884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컴퓨터네트워크</a:t>
            </a:r>
            <a:endParaRPr lang="en-US" altLang="ko-KR" sz="700" dirty="0" smtClean="0"/>
          </a:p>
        </p:txBody>
      </p:sp>
      <p:sp>
        <p:nvSpPr>
          <p:cNvPr id="60" name="TextBox 59"/>
          <p:cNvSpPr txBox="1"/>
          <p:nvPr/>
        </p:nvSpPr>
        <p:spPr>
          <a:xfrm>
            <a:off x="4745009" y="2097400"/>
            <a:ext cx="77310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네트워크구축</a:t>
            </a:r>
            <a:endParaRPr lang="en-US" altLang="ko-KR" sz="700" dirty="0" smtClean="0"/>
          </a:p>
        </p:txBody>
      </p:sp>
      <p:sp>
        <p:nvSpPr>
          <p:cNvPr id="61" name="TextBox 60"/>
          <p:cNvSpPr txBox="1"/>
          <p:nvPr/>
        </p:nvSpPr>
        <p:spPr>
          <a:xfrm>
            <a:off x="9552153" y="2066453"/>
            <a:ext cx="9986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dirty="0" err="1" smtClean="0"/>
              <a:t>클라우드시스템응용</a:t>
            </a:r>
            <a:endParaRPr lang="en-US" altLang="ko-KR" sz="700" dirty="0" smtClean="0"/>
          </a:p>
          <a:p>
            <a:pPr algn="ctr"/>
            <a:r>
              <a:rPr lang="en-US" altLang="ko-KR" sz="700" dirty="0" smtClean="0"/>
              <a:t>(Docker)</a:t>
            </a:r>
            <a:endParaRPr lang="en-US" altLang="ko-KR" sz="700" dirty="0"/>
          </a:p>
        </p:txBody>
      </p:sp>
      <p:sp>
        <p:nvSpPr>
          <p:cNvPr id="62" name="TextBox 61"/>
          <p:cNvSpPr txBox="1"/>
          <p:nvPr/>
        </p:nvSpPr>
        <p:spPr>
          <a:xfrm>
            <a:off x="8431873" y="2060700"/>
            <a:ext cx="8299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dirty="0" smtClean="0"/>
              <a:t>가상화시스템</a:t>
            </a:r>
            <a:endParaRPr lang="en-US" altLang="ko-KR" sz="700" dirty="0" smtClean="0"/>
          </a:p>
          <a:p>
            <a:pPr algn="ctr"/>
            <a:r>
              <a:rPr lang="en-US" altLang="ko-KR" sz="700" dirty="0" smtClean="0"/>
              <a:t>(Kubernetes)</a:t>
            </a:r>
            <a:endParaRPr lang="en-US" altLang="ko-KR" sz="700" dirty="0"/>
          </a:p>
        </p:txBody>
      </p:sp>
      <p:sp>
        <p:nvSpPr>
          <p:cNvPr id="64" name="타원 63">
            <a:extLst>
              <a:ext uri="{FF2B5EF4-FFF2-40B4-BE49-F238E27FC236}">
                <a16:creationId xmlns:a16="http://schemas.microsoft.com/office/drawing/2014/main" id="{203DC982-DB7B-40A5-B728-7C7128C197FE}"/>
              </a:ext>
            </a:extLst>
          </p:cNvPr>
          <p:cNvSpPr/>
          <p:nvPr/>
        </p:nvSpPr>
        <p:spPr>
          <a:xfrm>
            <a:off x="5885650" y="2029528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947084" y="2102838"/>
            <a:ext cx="84729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클라우드컴퓨팅</a:t>
            </a:r>
            <a:endParaRPr lang="en-US" altLang="ko-KR" sz="700" smtClean="0"/>
          </a:p>
        </p:txBody>
      </p:sp>
      <p:sp>
        <p:nvSpPr>
          <p:cNvPr id="66" name="타원 65">
            <a:extLst>
              <a:ext uri="{FF2B5EF4-FFF2-40B4-BE49-F238E27FC236}">
                <a16:creationId xmlns:a16="http://schemas.microsoft.com/office/drawing/2014/main" id="{32C646C0-A776-4EAE-A7C6-B78074F98FAC}"/>
              </a:ext>
            </a:extLst>
          </p:cNvPr>
          <p:cNvSpPr/>
          <p:nvPr/>
        </p:nvSpPr>
        <p:spPr>
          <a:xfrm>
            <a:off x="5877497" y="2465007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7" name="타원 66">
            <a:extLst>
              <a:ext uri="{FF2B5EF4-FFF2-40B4-BE49-F238E27FC236}">
                <a16:creationId xmlns:a16="http://schemas.microsoft.com/office/drawing/2014/main" id="{E75C536D-BB62-441F-BBDF-E85770F64BB1}"/>
              </a:ext>
            </a:extLst>
          </p:cNvPr>
          <p:cNvSpPr/>
          <p:nvPr/>
        </p:nvSpPr>
        <p:spPr>
          <a:xfrm>
            <a:off x="7138276" y="2465007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186179" y="2534461"/>
            <a:ext cx="89641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정보보안실무</a:t>
            </a:r>
            <a:endParaRPr lang="en-US" altLang="ko-KR" sz="700" dirty="0"/>
          </a:p>
        </p:txBody>
      </p:sp>
      <p:sp>
        <p:nvSpPr>
          <p:cNvPr id="69" name="TextBox 68"/>
          <p:cNvSpPr txBox="1"/>
          <p:nvPr/>
        </p:nvSpPr>
        <p:spPr>
          <a:xfrm>
            <a:off x="5965684" y="2534461"/>
            <a:ext cx="82998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정보보안</a:t>
            </a:r>
            <a:endParaRPr lang="en-US" altLang="ko-KR" sz="700" dirty="0"/>
          </a:p>
        </p:txBody>
      </p:sp>
      <p:sp>
        <p:nvSpPr>
          <p:cNvPr id="71" name="타원 70">
            <a:extLst>
              <a:ext uri="{FF2B5EF4-FFF2-40B4-BE49-F238E27FC236}">
                <a16:creationId xmlns:a16="http://schemas.microsoft.com/office/drawing/2014/main" id="{D650ADDC-9DDB-4EDF-AE99-22096AE987CD}"/>
              </a:ext>
            </a:extLst>
          </p:cNvPr>
          <p:cNvSpPr/>
          <p:nvPr/>
        </p:nvSpPr>
        <p:spPr>
          <a:xfrm>
            <a:off x="-155788" y="3124771"/>
            <a:ext cx="1322574" cy="42511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>
                <a:solidFill>
                  <a:schemeClr val="tx1"/>
                </a:solidFill>
              </a:rPr>
              <a:t>Mobile</a:t>
            </a:r>
            <a:endParaRPr lang="ko-KR" altLang="en-US" sz="11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72" name="직선 연결선 71">
            <a:extLst>
              <a:ext uri="{FF2B5EF4-FFF2-40B4-BE49-F238E27FC236}">
                <a16:creationId xmlns:a16="http://schemas.microsoft.com/office/drawing/2014/main" id="{E393ED3C-980F-46F0-B041-DD67BC3C3F3C}"/>
              </a:ext>
            </a:extLst>
          </p:cNvPr>
          <p:cNvCxnSpPr>
            <a:cxnSpLocks/>
          </p:cNvCxnSpPr>
          <p:nvPr/>
        </p:nvCxnSpPr>
        <p:spPr>
          <a:xfrm flipH="1">
            <a:off x="114602" y="3764408"/>
            <a:ext cx="12013570" cy="519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3" name="타원 72">
            <a:extLst>
              <a:ext uri="{FF2B5EF4-FFF2-40B4-BE49-F238E27FC236}">
                <a16:creationId xmlns:a16="http://schemas.microsoft.com/office/drawing/2014/main" id="{D650ADDC-9DDB-4EDF-AE99-22096AE987CD}"/>
              </a:ext>
            </a:extLst>
          </p:cNvPr>
          <p:cNvSpPr/>
          <p:nvPr/>
        </p:nvSpPr>
        <p:spPr>
          <a:xfrm>
            <a:off x="1062175" y="5151904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4" name="타원 73">
            <a:extLst>
              <a:ext uri="{FF2B5EF4-FFF2-40B4-BE49-F238E27FC236}">
                <a16:creationId xmlns:a16="http://schemas.microsoft.com/office/drawing/2014/main" id="{203DC982-DB7B-40A5-B728-7C7128C197FE}"/>
              </a:ext>
            </a:extLst>
          </p:cNvPr>
          <p:cNvSpPr/>
          <p:nvPr/>
        </p:nvSpPr>
        <p:spPr>
          <a:xfrm>
            <a:off x="2262580" y="5155530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219272" y="5218041"/>
            <a:ext cx="67463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smtClean="0"/>
              <a:t>IT</a:t>
            </a:r>
            <a:r>
              <a:rPr lang="ko-KR" altLang="en-US" sz="700" smtClean="0"/>
              <a:t>창의융합</a:t>
            </a:r>
            <a:endParaRPr lang="en-US" altLang="ko-KR" sz="700" smtClean="0"/>
          </a:p>
        </p:txBody>
      </p:sp>
      <p:sp>
        <p:nvSpPr>
          <p:cNvPr id="78" name="TextBox 77"/>
          <p:cNvSpPr txBox="1"/>
          <p:nvPr/>
        </p:nvSpPr>
        <p:spPr>
          <a:xfrm>
            <a:off x="2324078" y="5179694"/>
            <a:ext cx="8569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임베디드시스템</a:t>
            </a:r>
            <a:endParaRPr lang="en-US" altLang="ko-KR" sz="700" smtClean="0"/>
          </a:p>
          <a:p>
            <a:pPr algn="ctr"/>
            <a:r>
              <a:rPr lang="en-US" altLang="ko-KR" sz="700" smtClean="0"/>
              <a:t>(C, Arduino)</a:t>
            </a:r>
            <a:endParaRPr lang="en-US" altLang="ko-KR" sz="700" dirty="0" smtClean="0"/>
          </a:p>
        </p:txBody>
      </p:sp>
      <p:sp>
        <p:nvSpPr>
          <p:cNvPr id="79" name="타원 78">
            <a:extLst>
              <a:ext uri="{FF2B5EF4-FFF2-40B4-BE49-F238E27FC236}">
                <a16:creationId xmlns:a16="http://schemas.microsoft.com/office/drawing/2014/main" id="{D650ADDC-9DDB-4EDF-AE99-22096AE987CD}"/>
              </a:ext>
            </a:extLst>
          </p:cNvPr>
          <p:cNvSpPr/>
          <p:nvPr/>
        </p:nvSpPr>
        <p:spPr>
          <a:xfrm>
            <a:off x="3489556" y="5156929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0" name="타원 79">
            <a:extLst>
              <a:ext uri="{FF2B5EF4-FFF2-40B4-BE49-F238E27FC236}">
                <a16:creationId xmlns:a16="http://schemas.microsoft.com/office/drawing/2014/main" id="{203DC982-DB7B-40A5-B728-7C7128C197FE}"/>
              </a:ext>
            </a:extLst>
          </p:cNvPr>
          <p:cNvSpPr/>
          <p:nvPr/>
        </p:nvSpPr>
        <p:spPr>
          <a:xfrm>
            <a:off x="4694831" y="5154424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566759" y="5188747"/>
            <a:ext cx="8095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사물인터넷실습</a:t>
            </a:r>
            <a:endParaRPr lang="en-US" altLang="ko-KR" sz="700" smtClean="0"/>
          </a:p>
          <a:p>
            <a:pPr algn="ctr"/>
            <a:r>
              <a:rPr lang="en-US" altLang="ko-KR" sz="700" smtClean="0"/>
              <a:t>(Arduino)</a:t>
            </a:r>
            <a:endParaRPr lang="en-US" altLang="ko-KR" sz="700" dirty="0" smtClean="0"/>
          </a:p>
        </p:txBody>
      </p:sp>
      <p:sp>
        <p:nvSpPr>
          <p:cNvPr id="82" name="TextBox 81"/>
          <p:cNvSpPr txBox="1"/>
          <p:nvPr/>
        </p:nvSpPr>
        <p:spPr>
          <a:xfrm>
            <a:off x="4750522" y="5179694"/>
            <a:ext cx="8606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사물인터넷응용</a:t>
            </a:r>
            <a:endParaRPr lang="en-US" altLang="ko-KR" sz="700" smtClean="0"/>
          </a:p>
          <a:p>
            <a:pPr algn="ctr"/>
            <a:r>
              <a:rPr lang="en-US" altLang="ko-KR" sz="700" smtClean="0"/>
              <a:t>(Raspberry Pi)</a:t>
            </a:r>
            <a:endParaRPr lang="en-US" altLang="ko-KR" sz="700" dirty="0"/>
          </a:p>
        </p:txBody>
      </p:sp>
      <p:sp>
        <p:nvSpPr>
          <p:cNvPr id="88" name="타원 87">
            <a:extLst>
              <a:ext uri="{FF2B5EF4-FFF2-40B4-BE49-F238E27FC236}">
                <a16:creationId xmlns:a16="http://schemas.microsoft.com/office/drawing/2014/main" id="{E75C536D-BB62-441F-BBDF-E85770F64BB1}"/>
              </a:ext>
            </a:extLst>
          </p:cNvPr>
          <p:cNvSpPr/>
          <p:nvPr/>
        </p:nvSpPr>
        <p:spPr>
          <a:xfrm>
            <a:off x="5872913" y="5154577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920816" y="5224031"/>
            <a:ext cx="8964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자율주행이동체</a:t>
            </a:r>
            <a:endParaRPr lang="en-US" altLang="ko-KR" sz="700" smtClean="0"/>
          </a:p>
          <a:p>
            <a:pPr algn="ctr"/>
            <a:r>
              <a:rPr lang="en-US" altLang="ko-KR" sz="700" smtClean="0"/>
              <a:t>(ROS)</a:t>
            </a:r>
            <a:endParaRPr lang="en-US" altLang="ko-KR" sz="700" dirty="0"/>
          </a:p>
        </p:txBody>
      </p:sp>
      <p:cxnSp>
        <p:nvCxnSpPr>
          <p:cNvPr id="106" name="직선 연결선 105">
            <a:extLst>
              <a:ext uri="{FF2B5EF4-FFF2-40B4-BE49-F238E27FC236}">
                <a16:creationId xmlns:a16="http://schemas.microsoft.com/office/drawing/2014/main" id="{E393ED3C-980F-46F0-B041-DD67BC3C3F3C}"/>
              </a:ext>
            </a:extLst>
          </p:cNvPr>
          <p:cNvCxnSpPr>
            <a:cxnSpLocks/>
          </p:cNvCxnSpPr>
          <p:nvPr/>
        </p:nvCxnSpPr>
        <p:spPr>
          <a:xfrm flipH="1">
            <a:off x="173104" y="5077972"/>
            <a:ext cx="12013570" cy="519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7" name="타원 106">
            <a:extLst>
              <a:ext uri="{FF2B5EF4-FFF2-40B4-BE49-F238E27FC236}">
                <a16:creationId xmlns:a16="http://schemas.microsoft.com/office/drawing/2014/main" id="{D650ADDC-9DDB-4EDF-AE99-22096AE987CD}"/>
              </a:ext>
            </a:extLst>
          </p:cNvPr>
          <p:cNvSpPr/>
          <p:nvPr/>
        </p:nvSpPr>
        <p:spPr>
          <a:xfrm>
            <a:off x="1053522" y="3823825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8" name="타원 107">
            <a:extLst>
              <a:ext uri="{FF2B5EF4-FFF2-40B4-BE49-F238E27FC236}">
                <a16:creationId xmlns:a16="http://schemas.microsoft.com/office/drawing/2014/main" id="{203DC982-DB7B-40A5-B728-7C7128C197FE}"/>
              </a:ext>
            </a:extLst>
          </p:cNvPr>
          <p:cNvSpPr/>
          <p:nvPr/>
        </p:nvSpPr>
        <p:spPr>
          <a:xfrm>
            <a:off x="2261043" y="3834930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9" name="타원 108">
            <a:extLst>
              <a:ext uri="{FF2B5EF4-FFF2-40B4-BE49-F238E27FC236}">
                <a16:creationId xmlns:a16="http://schemas.microsoft.com/office/drawing/2014/main" id="{32C646C0-A776-4EAE-A7C6-B78074F98FAC}"/>
              </a:ext>
            </a:extLst>
          </p:cNvPr>
          <p:cNvSpPr/>
          <p:nvPr/>
        </p:nvSpPr>
        <p:spPr>
          <a:xfrm>
            <a:off x="8365457" y="3834930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167483" y="3864491"/>
            <a:ext cx="7330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웹사이트제작</a:t>
            </a:r>
            <a:endParaRPr lang="en-US" altLang="ko-KR" sz="700" smtClean="0"/>
          </a:p>
          <a:p>
            <a:pPr algn="ctr"/>
            <a:r>
              <a:rPr lang="en-US" altLang="ko-KR" sz="700" smtClean="0"/>
              <a:t>(HTML, CSS)</a:t>
            </a:r>
            <a:endParaRPr lang="en-US" altLang="ko-KR" sz="700" dirty="0" smtClean="0"/>
          </a:p>
        </p:txBody>
      </p:sp>
      <p:sp>
        <p:nvSpPr>
          <p:cNvPr id="112" name="TextBox 111"/>
          <p:cNvSpPr txBox="1"/>
          <p:nvPr/>
        </p:nvSpPr>
        <p:spPr>
          <a:xfrm>
            <a:off x="2355620" y="3917403"/>
            <a:ext cx="76490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웹스크립트</a:t>
            </a:r>
            <a:endParaRPr lang="en-US" altLang="ko-KR" sz="700" dirty="0" smtClean="0"/>
          </a:p>
        </p:txBody>
      </p:sp>
      <p:sp>
        <p:nvSpPr>
          <p:cNvPr id="113" name="타원 112">
            <a:extLst>
              <a:ext uri="{FF2B5EF4-FFF2-40B4-BE49-F238E27FC236}">
                <a16:creationId xmlns:a16="http://schemas.microsoft.com/office/drawing/2014/main" id="{D650ADDC-9DDB-4EDF-AE99-22096AE987CD}"/>
              </a:ext>
            </a:extLst>
          </p:cNvPr>
          <p:cNvSpPr/>
          <p:nvPr/>
        </p:nvSpPr>
        <p:spPr>
          <a:xfrm>
            <a:off x="3455291" y="3827275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4" name="타원 113">
            <a:extLst>
              <a:ext uri="{FF2B5EF4-FFF2-40B4-BE49-F238E27FC236}">
                <a16:creationId xmlns:a16="http://schemas.microsoft.com/office/drawing/2014/main" id="{203DC982-DB7B-40A5-B728-7C7128C197FE}"/>
              </a:ext>
            </a:extLst>
          </p:cNvPr>
          <p:cNvSpPr/>
          <p:nvPr/>
        </p:nvSpPr>
        <p:spPr>
          <a:xfrm>
            <a:off x="4641299" y="3835056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3543737" y="4299277"/>
            <a:ext cx="77310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웹프로그래밍</a:t>
            </a:r>
            <a:endParaRPr lang="en-US" altLang="ko-KR" sz="700" smtClean="0"/>
          </a:p>
        </p:txBody>
      </p:sp>
      <p:sp>
        <p:nvSpPr>
          <p:cNvPr id="116" name="TextBox 115"/>
          <p:cNvSpPr txBox="1"/>
          <p:nvPr/>
        </p:nvSpPr>
        <p:spPr>
          <a:xfrm>
            <a:off x="4717292" y="4300336"/>
            <a:ext cx="86886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웹</a:t>
            </a:r>
            <a:r>
              <a:rPr lang="en-US" altLang="ko-KR" sz="700" smtClean="0"/>
              <a:t>DB</a:t>
            </a:r>
            <a:r>
              <a:rPr lang="ko-KR" altLang="en-US" sz="700" smtClean="0"/>
              <a:t>프로그래밍</a:t>
            </a:r>
            <a:endParaRPr lang="en-US" altLang="ko-KR" sz="700" smtClean="0"/>
          </a:p>
        </p:txBody>
      </p:sp>
      <p:sp>
        <p:nvSpPr>
          <p:cNvPr id="118" name="TextBox 117"/>
          <p:cNvSpPr txBox="1"/>
          <p:nvPr/>
        </p:nvSpPr>
        <p:spPr>
          <a:xfrm>
            <a:off x="8429185" y="3866228"/>
            <a:ext cx="8299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프로그래시브웹</a:t>
            </a:r>
            <a:endParaRPr lang="en-US" altLang="ko-KR" sz="700" smtClean="0"/>
          </a:p>
          <a:p>
            <a:pPr algn="ctr"/>
            <a:r>
              <a:rPr lang="en-US" altLang="ko-KR" sz="700" smtClean="0"/>
              <a:t>(Web, App)</a:t>
            </a:r>
            <a:endParaRPr lang="en-US" altLang="ko-KR" sz="700" dirty="0"/>
          </a:p>
        </p:txBody>
      </p:sp>
      <p:sp>
        <p:nvSpPr>
          <p:cNvPr id="121" name="타원 120">
            <a:extLst>
              <a:ext uri="{FF2B5EF4-FFF2-40B4-BE49-F238E27FC236}">
                <a16:creationId xmlns:a16="http://schemas.microsoft.com/office/drawing/2014/main" id="{D650ADDC-9DDB-4EDF-AE99-22096AE987CD}"/>
              </a:ext>
            </a:extLst>
          </p:cNvPr>
          <p:cNvSpPr/>
          <p:nvPr/>
        </p:nvSpPr>
        <p:spPr>
          <a:xfrm>
            <a:off x="-144931" y="4225514"/>
            <a:ext cx="1322574" cy="42511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smtClean="0">
                <a:solidFill>
                  <a:schemeClr val="tx1"/>
                </a:solidFill>
                <a:latin typeface="+mj-lt"/>
              </a:rPr>
              <a:t> Web</a:t>
            </a:r>
            <a:endParaRPr lang="ko-KR" altLang="en-US" sz="11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4" name="타원 123">
            <a:extLst>
              <a:ext uri="{FF2B5EF4-FFF2-40B4-BE49-F238E27FC236}">
                <a16:creationId xmlns:a16="http://schemas.microsoft.com/office/drawing/2014/main" id="{32C646C0-A776-4EAE-A7C6-B78074F98FAC}"/>
              </a:ext>
            </a:extLst>
          </p:cNvPr>
          <p:cNvSpPr/>
          <p:nvPr/>
        </p:nvSpPr>
        <p:spPr>
          <a:xfrm>
            <a:off x="3475905" y="4234776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5" name="타원 124">
            <a:extLst>
              <a:ext uri="{FF2B5EF4-FFF2-40B4-BE49-F238E27FC236}">
                <a16:creationId xmlns:a16="http://schemas.microsoft.com/office/drawing/2014/main" id="{E75C536D-BB62-441F-BBDF-E85770F64BB1}"/>
              </a:ext>
            </a:extLst>
          </p:cNvPr>
          <p:cNvSpPr/>
          <p:nvPr/>
        </p:nvSpPr>
        <p:spPr>
          <a:xfrm>
            <a:off x="4678497" y="4234776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4736443" y="4719477"/>
            <a:ext cx="89641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데이터베이스실무</a:t>
            </a:r>
            <a:endParaRPr lang="en-US" altLang="ko-KR" sz="700" smtClean="0"/>
          </a:p>
        </p:txBody>
      </p:sp>
      <p:sp>
        <p:nvSpPr>
          <p:cNvPr id="127" name="TextBox 126"/>
          <p:cNvSpPr txBox="1"/>
          <p:nvPr/>
        </p:nvSpPr>
        <p:spPr>
          <a:xfrm>
            <a:off x="3482318" y="4665046"/>
            <a:ext cx="9587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데이터베이스개론</a:t>
            </a:r>
            <a:endParaRPr lang="en-US" altLang="ko-KR" sz="700" smtClean="0"/>
          </a:p>
          <a:p>
            <a:pPr algn="ctr"/>
            <a:r>
              <a:rPr lang="en-US" altLang="ko-KR" sz="700" smtClean="0"/>
              <a:t>(SQL)</a:t>
            </a:r>
            <a:endParaRPr lang="en-US" altLang="ko-KR" sz="700" dirty="0"/>
          </a:p>
        </p:txBody>
      </p:sp>
      <p:sp>
        <p:nvSpPr>
          <p:cNvPr id="128" name="타원 127">
            <a:extLst>
              <a:ext uri="{FF2B5EF4-FFF2-40B4-BE49-F238E27FC236}">
                <a16:creationId xmlns:a16="http://schemas.microsoft.com/office/drawing/2014/main" id="{32C646C0-A776-4EAE-A7C6-B78074F98FAC}"/>
              </a:ext>
            </a:extLst>
          </p:cNvPr>
          <p:cNvSpPr/>
          <p:nvPr/>
        </p:nvSpPr>
        <p:spPr>
          <a:xfrm>
            <a:off x="3475905" y="4647702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9" name="타원 128">
            <a:extLst>
              <a:ext uri="{FF2B5EF4-FFF2-40B4-BE49-F238E27FC236}">
                <a16:creationId xmlns:a16="http://schemas.microsoft.com/office/drawing/2014/main" id="{E75C536D-BB62-441F-BBDF-E85770F64BB1}"/>
              </a:ext>
            </a:extLst>
          </p:cNvPr>
          <p:cNvSpPr/>
          <p:nvPr/>
        </p:nvSpPr>
        <p:spPr>
          <a:xfrm>
            <a:off x="4678497" y="4647702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644734" y="3895288"/>
            <a:ext cx="96274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백엔드</a:t>
            </a:r>
            <a:r>
              <a:rPr lang="en-US" altLang="ko-KR" sz="700"/>
              <a:t> </a:t>
            </a:r>
            <a:r>
              <a:rPr lang="ko-KR" altLang="en-US" sz="700" smtClean="0"/>
              <a:t>프레임워크</a:t>
            </a:r>
            <a:endParaRPr lang="en-US" altLang="ko-KR" sz="700" smtClean="0"/>
          </a:p>
        </p:txBody>
      </p:sp>
      <p:sp>
        <p:nvSpPr>
          <p:cNvPr id="131" name="TextBox 130"/>
          <p:cNvSpPr txBox="1"/>
          <p:nvPr/>
        </p:nvSpPr>
        <p:spPr>
          <a:xfrm>
            <a:off x="3330455" y="3897531"/>
            <a:ext cx="117989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프론트엔드</a:t>
            </a:r>
            <a:r>
              <a:rPr lang="en-US" altLang="ko-KR" sz="700" smtClean="0"/>
              <a:t> </a:t>
            </a:r>
            <a:r>
              <a:rPr lang="ko-KR" altLang="en-US" sz="700" smtClean="0"/>
              <a:t>프레임워크</a:t>
            </a:r>
            <a:endParaRPr lang="en-US" altLang="ko-KR" sz="700" smtClean="0"/>
          </a:p>
        </p:txBody>
      </p:sp>
      <p:sp>
        <p:nvSpPr>
          <p:cNvPr id="133" name="타원 132">
            <a:extLst>
              <a:ext uri="{FF2B5EF4-FFF2-40B4-BE49-F238E27FC236}">
                <a16:creationId xmlns:a16="http://schemas.microsoft.com/office/drawing/2014/main" id="{D650ADDC-9DDB-4EDF-AE99-22096AE987CD}"/>
              </a:ext>
            </a:extLst>
          </p:cNvPr>
          <p:cNvSpPr/>
          <p:nvPr/>
        </p:nvSpPr>
        <p:spPr>
          <a:xfrm>
            <a:off x="112563" y="5203538"/>
            <a:ext cx="812290" cy="42511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smtClean="0">
                <a:solidFill>
                  <a:schemeClr val="tx1"/>
                </a:solidFill>
              </a:rPr>
              <a:t>IOT</a:t>
            </a:r>
            <a:endParaRPr lang="ko-KR" altLang="en-US" sz="11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134" name="직선 연결선 133">
            <a:extLst>
              <a:ext uri="{FF2B5EF4-FFF2-40B4-BE49-F238E27FC236}">
                <a16:creationId xmlns:a16="http://schemas.microsoft.com/office/drawing/2014/main" id="{E393ED3C-980F-46F0-B041-DD67BC3C3F3C}"/>
              </a:ext>
            </a:extLst>
          </p:cNvPr>
          <p:cNvCxnSpPr>
            <a:cxnSpLocks/>
          </p:cNvCxnSpPr>
          <p:nvPr/>
        </p:nvCxnSpPr>
        <p:spPr>
          <a:xfrm flipH="1">
            <a:off x="158710" y="5776206"/>
            <a:ext cx="12013570" cy="519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57" name="타원 156">
            <a:extLst>
              <a:ext uri="{FF2B5EF4-FFF2-40B4-BE49-F238E27FC236}">
                <a16:creationId xmlns:a16="http://schemas.microsoft.com/office/drawing/2014/main" id="{D650ADDC-9DDB-4EDF-AE99-22096AE987CD}"/>
              </a:ext>
            </a:extLst>
          </p:cNvPr>
          <p:cNvSpPr/>
          <p:nvPr/>
        </p:nvSpPr>
        <p:spPr>
          <a:xfrm>
            <a:off x="-189926" y="6010739"/>
            <a:ext cx="1322574" cy="42511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solidFill>
                  <a:schemeClr val="tx1"/>
                </a:solidFill>
                <a:latin typeface="+mj-lt"/>
              </a:rPr>
              <a:t>실무</a:t>
            </a:r>
            <a:endParaRPr lang="ko-KR" altLang="en-US" sz="11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8" name="타원 157">
            <a:extLst>
              <a:ext uri="{FF2B5EF4-FFF2-40B4-BE49-F238E27FC236}">
                <a16:creationId xmlns:a16="http://schemas.microsoft.com/office/drawing/2014/main" id="{203DC982-DB7B-40A5-B728-7C7128C197FE}"/>
              </a:ext>
            </a:extLst>
          </p:cNvPr>
          <p:cNvSpPr/>
          <p:nvPr/>
        </p:nvSpPr>
        <p:spPr>
          <a:xfrm>
            <a:off x="5916079" y="5940135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5969638" y="5956760"/>
            <a:ext cx="849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캡스톤디자인</a:t>
            </a:r>
            <a:endParaRPr lang="en-US" altLang="ko-KR" sz="700" smtClean="0"/>
          </a:p>
          <a:p>
            <a:pPr algn="ctr"/>
            <a:r>
              <a:rPr lang="en-US" altLang="ko-KR" sz="700" smtClean="0"/>
              <a:t>(</a:t>
            </a:r>
            <a:r>
              <a:rPr lang="ko-KR" altLang="en-US" sz="700" smtClean="0"/>
              <a:t>졸업작품</a:t>
            </a:r>
            <a:r>
              <a:rPr lang="en-US" altLang="ko-KR" sz="700" smtClean="0"/>
              <a:t>Project)</a:t>
            </a:r>
            <a:endParaRPr lang="en-US" altLang="ko-KR" sz="700" dirty="0"/>
          </a:p>
        </p:txBody>
      </p:sp>
      <p:sp>
        <p:nvSpPr>
          <p:cNvPr id="160" name="타원 159">
            <a:extLst>
              <a:ext uri="{FF2B5EF4-FFF2-40B4-BE49-F238E27FC236}">
                <a16:creationId xmlns:a16="http://schemas.microsoft.com/office/drawing/2014/main" id="{203DC982-DB7B-40A5-B728-7C7128C197FE}"/>
              </a:ext>
            </a:extLst>
          </p:cNvPr>
          <p:cNvSpPr/>
          <p:nvPr/>
        </p:nvSpPr>
        <p:spPr>
          <a:xfrm>
            <a:off x="7110565" y="5940135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7139184" y="5965073"/>
            <a:ext cx="9101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시스템분석및설계</a:t>
            </a:r>
            <a:endParaRPr lang="en-US" altLang="ko-KR" sz="700" smtClean="0"/>
          </a:p>
          <a:p>
            <a:pPr algn="ctr"/>
            <a:r>
              <a:rPr lang="en-US" altLang="ko-KR" sz="700" smtClean="0"/>
              <a:t>(</a:t>
            </a:r>
            <a:r>
              <a:rPr lang="ko-KR" altLang="en-US" sz="700" smtClean="0"/>
              <a:t>졸업작품</a:t>
            </a:r>
            <a:r>
              <a:rPr lang="en-US" altLang="ko-KR" sz="700" smtClean="0"/>
              <a:t>Project)</a:t>
            </a:r>
            <a:endParaRPr lang="en-US" altLang="ko-KR" sz="700" dirty="0"/>
          </a:p>
        </p:txBody>
      </p:sp>
      <p:sp>
        <p:nvSpPr>
          <p:cNvPr id="163" name="타원 162">
            <a:extLst>
              <a:ext uri="{FF2B5EF4-FFF2-40B4-BE49-F238E27FC236}">
                <a16:creationId xmlns:a16="http://schemas.microsoft.com/office/drawing/2014/main" id="{E75C536D-BB62-441F-BBDF-E85770F64BB1}"/>
              </a:ext>
            </a:extLst>
          </p:cNvPr>
          <p:cNvSpPr/>
          <p:nvPr/>
        </p:nvSpPr>
        <p:spPr>
          <a:xfrm>
            <a:off x="7109824" y="6367161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7120612" y="6439349"/>
            <a:ext cx="95464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현장실습</a:t>
            </a:r>
            <a:endParaRPr lang="en-US" altLang="ko-KR" sz="700" dirty="0"/>
          </a:p>
        </p:txBody>
      </p:sp>
      <p:sp>
        <p:nvSpPr>
          <p:cNvPr id="166" name="타원 165">
            <a:extLst>
              <a:ext uri="{FF2B5EF4-FFF2-40B4-BE49-F238E27FC236}">
                <a16:creationId xmlns:a16="http://schemas.microsoft.com/office/drawing/2014/main" id="{32C646C0-A776-4EAE-A7C6-B78074F98FAC}"/>
              </a:ext>
            </a:extLst>
          </p:cNvPr>
          <p:cNvSpPr/>
          <p:nvPr/>
        </p:nvSpPr>
        <p:spPr>
          <a:xfrm>
            <a:off x="8363937" y="5941454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7" name="타원 166">
            <a:extLst>
              <a:ext uri="{FF2B5EF4-FFF2-40B4-BE49-F238E27FC236}">
                <a16:creationId xmlns:a16="http://schemas.microsoft.com/office/drawing/2014/main" id="{E75C536D-BB62-441F-BBDF-E85770F64BB1}"/>
              </a:ext>
            </a:extLst>
          </p:cNvPr>
          <p:cNvSpPr/>
          <p:nvPr/>
        </p:nvSpPr>
        <p:spPr>
          <a:xfrm>
            <a:off x="9574851" y="5941454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9612389" y="6031826"/>
            <a:ext cx="89641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프로젝트응용</a:t>
            </a:r>
            <a:endParaRPr lang="en-US" altLang="ko-KR" sz="700" dirty="0"/>
          </a:p>
        </p:txBody>
      </p:sp>
      <p:sp>
        <p:nvSpPr>
          <p:cNvPr id="169" name="TextBox 168"/>
          <p:cNvSpPr txBox="1"/>
          <p:nvPr/>
        </p:nvSpPr>
        <p:spPr>
          <a:xfrm>
            <a:off x="8427665" y="6022630"/>
            <a:ext cx="82998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프로젝트실무</a:t>
            </a:r>
            <a:endParaRPr lang="en-US" altLang="ko-KR" sz="700" dirty="0"/>
          </a:p>
        </p:txBody>
      </p:sp>
      <p:cxnSp>
        <p:nvCxnSpPr>
          <p:cNvPr id="170" name="직선 연결선 169">
            <a:extLst>
              <a:ext uri="{FF2B5EF4-FFF2-40B4-BE49-F238E27FC236}">
                <a16:creationId xmlns:a16="http://schemas.microsoft.com/office/drawing/2014/main" id="{0CFFB58B-CF29-4746-A982-F6B7D36B77B8}"/>
              </a:ext>
            </a:extLst>
          </p:cNvPr>
          <p:cNvCxnSpPr>
            <a:cxnSpLocks/>
          </p:cNvCxnSpPr>
          <p:nvPr/>
        </p:nvCxnSpPr>
        <p:spPr>
          <a:xfrm flipH="1">
            <a:off x="10648471" y="623455"/>
            <a:ext cx="12749" cy="6209277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타원 170">
            <a:extLst>
              <a:ext uri="{FF2B5EF4-FFF2-40B4-BE49-F238E27FC236}">
                <a16:creationId xmlns:a16="http://schemas.microsoft.com/office/drawing/2014/main" id="{D650ADDC-9DDB-4EDF-AE99-22096AE987CD}"/>
              </a:ext>
            </a:extLst>
          </p:cNvPr>
          <p:cNvSpPr/>
          <p:nvPr/>
        </p:nvSpPr>
        <p:spPr>
          <a:xfrm>
            <a:off x="2006013" y="108542"/>
            <a:ext cx="7603078" cy="41224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smtClean="0">
                <a:solidFill>
                  <a:schemeClr val="tx1"/>
                </a:solidFill>
                <a:latin typeface="+mj-lt"/>
              </a:rPr>
              <a:t>컴퓨터정보학과 교육과정 체계도</a:t>
            </a:r>
            <a:endParaRPr lang="ko-KR" altLang="en-US" sz="2400" b="1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191" name="직선 연결선 190">
            <a:extLst>
              <a:ext uri="{FF2B5EF4-FFF2-40B4-BE49-F238E27FC236}">
                <a16:creationId xmlns:a16="http://schemas.microsoft.com/office/drawing/2014/main" id="{E393ED3C-980F-46F0-B041-DD67BC3C3F3C}"/>
              </a:ext>
            </a:extLst>
          </p:cNvPr>
          <p:cNvCxnSpPr>
            <a:cxnSpLocks/>
          </p:cNvCxnSpPr>
          <p:nvPr/>
        </p:nvCxnSpPr>
        <p:spPr>
          <a:xfrm flipH="1">
            <a:off x="112563" y="1028373"/>
            <a:ext cx="12013570" cy="519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92" name="타원 191">
            <a:extLst>
              <a:ext uri="{FF2B5EF4-FFF2-40B4-BE49-F238E27FC236}">
                <a16:creationId xmlns:a16="http://schemas.microsoft.com/office/drawing/2014/main" id="{E75C536D-BB62-441F-BBDF-E85770F64BB1}"/>
              </a:ext>
            </a:extLst>
          </p:cNvPr>
          <p:cNvSpPr/>
          <p:nvPr/>
        </p:nvSpPr>
        <p:spPr>
          <a:xfrm>
            <a:off x="7111969" y="1528154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7159872" y="1597608"/>
            <a:ext cx="89641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컴퓨터특강</a:t>
            </a:r>
            <a:endParaRPr lang="en-US" altLang="ko-KR" sz="700" dirty="0"/>
          </a:p>
        </p:txBody>
      </p:sp>
      <p:sp>
        <p:nvSpPr>
          <p:cNvPr id="198" name="타원 197">
            <a:extLst>
              <a:ext uri="{FF2B5EF4-FFF2-40B4-BE49-F238E27FC236}">
                <a16:creationId xmlns:a16="http://schemas.microsoft.com/office/drawing/2014/main" id="{E75C536D-BB62-441F-BBDF-E85770F64BB1}"/>
              </a:ext>
            </a:extLst>
          </p:cNvPr>
          <p:cNvSpPr/>
          <p:nvPr/>
        </p:nvSpPr>
        <p:spPr>
          <a:xfrm>
            <a:off x="9579328" y="1524150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9627231" y="1593604"/>
            <a:ext cx="89641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신기술세미나</a:t>
            </a:r>
            <a:endParaRPr lang="en-US" altLang="ko-KR" sz="700" dirty="0"/>
          </a:p>
        </p:txBody>
      </p:sp>
      <p:cxnSp>
        <p:nvCxnSpPr>
          <p:cNvPr id="3" name="직선 화살표 연결선 2"/>
          <p:cNvCxnSpPr>
            <a:stCxn id="13" idx="6"/>
            <a:endCxn id="28" idx="2"/>
          </p:cNvCxnSpPr>
          <p:nvPr/>
        </p:nvCxnSpPr>
        <p:spPr>
          <a:xfrm>
            <a:off x="2011657" y="1272474"/>
            <a:ext cx="243884" cy="116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직선 화살표 연결선 199"/>
          <p:cNvCxnSpPr>
            <a:endCxn id="24" idx="2"/>
          </p:cNvCxnSpPr>
          <p:nvPr/>
        </p:nvCxnSpPr>
        <p:spPr>
          <a:xfrm flipV="1">
            <a:off x="2014001" y="1710278"/>
            <a:ext cx="247041" cy="87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직선 화살표 연결선 200"/>
          <p:cNvCxnSpPr>
            <a:endCxn id="39" idx="2"/>
          </p:cNvCxnSpPr>
          <p:nvPr/>
        </p:nvCxnSpPr>
        <p:spPr>
          <a:xfrm flipV="1">
            <a:off x="3210889" y="1699353"/>
            <a:ext cx="227818" cy="83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직선 화살표 연결선 201"/>
          <p:cNvCxnSpPr>
            <a:endCxn id="40" idx="2"/>
          </p:cNvCxnSpPr>
          <p:nvPr/>
        </p:nvCxnSpPr>
        <p:spPr>
          <a:xfrm>
            <a:off x="4397133" y="1690633"/>
            <a:ext cx="258120" cy="111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직선 화살표 연결선 202"/>
          <p:cNvCxnSpPr>
            <a:endCxn id="48" idx="2"/>
          </p:cNvCxnSpPr>
          <p:nvPr/>
        </p:nvCxnSpPr>
        <p:spPr>
          <a:xfrm flipV="1">
            <a:off x="1998855" y="2199200"/>
            <a:ext cx="262188" cy="4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직선 화살표 연결선 203"/>
          <p:cNvCxnSpPr/>
          <p:nvPr/>
        </p:nvCxnSpPr>
        <p:spPr>
          <a:xfrm flipV="1">
            <a:off x="4394265" y="2179344"/>
            <a:ext cx="247041" cy="87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직선 화살표 연결선 204"/>
          <p:cNvCxnSpPr/>
          <p:nvPr/>
        </p:nvCxnSpPr>
        <p:spPr>
          <a:xfrm flipV="1">
            <a:off x="3212541" y="2196099"/>
            <a:ext cx="247041" cy="87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직선 화살표 연결선 205"/>
          <p:cNvCxnSpPr>
            <a:endCxn id="67" idx="2"/>
          </p:cNvCxnSpPr>
          <p:nvPr/>
        </p:nvCxnSpPr>
        <p:spPr>
          <a:xfrm>
            <a:off x="6844523" y="2628176"/>
            <a:ext cx="293753" cy="66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직선 연결선 206">
            <a:extLst>
              <a:ext uri="{FF2B5EF4-FFF2-40B4-BE49-F238E27FC236}">
                <a16:creationId xmlns:a16="http://schemas.microsoft.com/office/drawing/2014/main" id="{0CFFB58B-CF29-4746-A982-F6B7D36B77B8}"/>
              </a:ext>
            </a:extLst>
          </p:cNvPr>
          <p:cNvCxnSpPr>
            <a:cxnSpLocks/>
          </p:cNvCxnSpPr>
          <p:nvPr/>
        </p:nvCxnSpPr>
        <p:spPr>
          <a:xfrm flipH="1">
            <a:off x="8240552" y="609597"/>
            <a:ext cx="12749" cy="620927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0" name="직선 화살표 연결선 119"/>
          <p:cNvCxnSpPr/>
          <p:nvPr/>
        </p:nvCxnSpPr>
        <p:spPr>
          <a:xfrm flipV="1">
            <a:off x="4393340" y="4015119"/>
            <a:ext cx="262188" cy="4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직선 화살표 연결선 121"/>
          <p:cNvCxnSpPr/>
          <p:nvPr/>
        </p:nvCxnSpPr>
        <p:spPr>
          <a:xfrm flipV="1">
            <a:off x="4420441" y="4414015"/>
            <a:ext cx="262188" cy="4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직선 화살표 연결선 122"/>
          <p:cNvCxnSpPr/>
          <p:nvPr/>
        </p:nvCxnSpPr>
        <p:spPr>
          <a:xfrm flipV="1">
            <a:off x="4420441" y="4803477"/>
            <a:ext cx="262188" cy="4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직선 화살표 연결선 134"/>
          <p:cNvCxnSpPr/>
          <p:nvPr/>
        </p:nvCxnSpPr>
        <p:spPr>
          <a:xfrm flipV="1">
            <a:off x="9300161" y="2201551"/>
            <a:ext cx="262188" cy="4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직선 화살표 연결선 135"/>
          <p:cNvCxnSpPr/>
          <p:nvPr/>
        </p:nvCxnSpPr>
        <p:spPr>
          <a:xfrm flipV="1">
            <a:off x="1993353" y="4013773"/>
            <a:ext cx="262188" cy="4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화살표 연결선 136"/>
          <p:cNvCxnSpPr/>
          <p:nvPr/>
        </p:nvCxnSpPr>
        <p:spPr>
          <a:xfrm flipV="1">
            <a:off x="3217433" y="3988920"/>
            <a:ext cx="262188" cy="4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직선 화살표 연결선 145"/>
          <p:cNvCxnSpPr/>
          <p:nvPr/>
        </p:nvCxnSpPr>
        <p:spPr>
          <a:xfrm flipV="1">
            <a:off x="6849934" y="6113248"/>
            <a:ext cx="262188" cy="4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화살표 연결선 146"/>
          <p:cNvCxnSpPr/>
          <p:nvPr/>
        </p:nvCxnSpPr>
        <p:spPr>
          <a:xfrm flipV="1">
            <a:off x="9320912" y="1266158"/>
            <a:ext cx="262188" cy="4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직선 화살표 연결선 147"/>
          <p:cNvCxnSpPr>
            <a:stCxn id="79" idx="6"/>
            <a:endCxn id="80" idx="2"/>
          </p:cNvCxnSpPr>
          <p:nvPr/>
        </p:nvCxnSpPr>
        <p:spPr>
          <a:xfrm flipV="1">
            <a:off x="4442771" y="5324222"/>
            <a:ext cx="252060" cy="25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직선 화살표 연결선 172"/>
          <p:cNvCxnSpPr>
            <a:endCxn id="168" idx="1"/>
          </p:cNvCxnSpPr>
          <p:nvPr/>
        </p:nvCxnSpPr>
        <p:spPr>
          <a:xfrm>
            <a:off x="9294437" y="6131854"/>
            <a:ext cx="31795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직선 화살표 연결선 171"/>
          <p:cNvCxnSpPr>
            <a:stCxn id="58" idx="6"/>
            <a:endCxn id="65" idx="1"/>
          </p:cNvCxnSpPr>
          <p:nvPr/>
        </p:nvCxnSpPr>
        <p:spPr>
          <a:xfrm>
            <a:off x="5594514" y="2199326"/>
            <a:ext cx="352570" cy="35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직선 화살표 연결선 173"/>
          <p:cNvCxnSpPr>
            <a:endCxn id="66" idx="2"/>
          </p:cNvCxnSpPr>
          <p:nvPr/>
        </p:nvCxnSpPr>
        <p:spPr>
          <a:xfrm>
            <a:off x="5603040" y="2202247"/>
            <a:ext cx="274457" cy="4325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타원 194">
            <a:extLst>
              <a:ext uri="{FF2B5EF4-FFF2-40B4-BE49-F238E27FC236}">
                <a16:creationId xmlns:a16="http://schemas.microsoft.com/office/drawing/2014/main" id="{E75C536D-BB62-441F-BBDF-E85770F64BB1}"/>
              </a:ext>
            </a:extLst>
          </p:cNvPr>
          <p:cNvSpPr/>
          <p:nvPr/>
        </p:nvSpPr>
        <p:spPr>
          <a:xfrm>
            <a:off x="7199653" y="2932091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6" name="타원 195">
            <a:extLst>
              <a:ext uri="{FF2B5EF4-FFF2-40B4-BE49-F238E27FC236}">
                <a16:creationId xmlns:a16="http://schemas.microsoft.com/office/drawing/2014/main" id="{D650ADDC-9DDB-4EDF-AE99-22096AE987CD}"/>
              </a:ext>
            </a:extLst>
          </p:cNvPr>
          <p:cNvSpPr/>
          <p:nvPr/>
        </p:nvSpPr>
        <p:spPr>
          <a:xfrm>
            <a:off x="1075885" y="2924436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7" name="타원 196">
            <a:extLst>
              <a:ext uri="{FF2B5EF4-FFF2-40B4-BE49-F238E27FC236}">
                <a16:creationId xmlns:a16="http://schemas.microsoft.com/office/drawing/2014/main" id="{203DC982-DB7B-40A5-B728-7C7128C197FE}"/>
              </a:ext>
            </a:extLst>
          </p:cNvPr>
          <p:cNvSpPr/>
          <p:nvPr/>
        </p:nvSpPr>
        <p:spPr>
          <a:xfrm>
            <a:off x="2261893" y="2932217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1136115" y="2944405"/>
            <a:ext cx="8223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자바프로그래밍</a:t>
            </a:r>
            <a:endParaRPr lang="en-US" altLang="ko-KR" sz="700" smtClean="0"/>
          </a:p>
          <a:p>
            <a:pPr algn="ctr"/>
            <a:r>
              <a:rPr lang="en-US" altLang="ko-KR" sz="700" smtClean="0"/>
              <a:t>(Java)</a:t>
            </a:r>
            <a:endParaRPr lang="en-US" altLang="ko-KR" sz="700" dirty="0" smtClean="0"/>
          </a:p>
        </p:txBody>
      </p:sp>
      <p:sp>
        <p:nvSpPr>
          <p:cNvPr id="209" name="TextBox 208"/>
          <p:cNvSpPr txBox="1"/>
          <p:nvPr/>
        </p:nvSpPr>
        <p:spPr>
          <a:xfrm>
            <a:off x="2300919" y="2949509"/>
            <a:ext cx="858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자바프로그래밍</a:t>
            </a:r>
            <a:endParaRPr lang="en-US" altLang="ko-KR" sz="700" smtClean="0"/>
          </a:p>
          <a:p>
            <a:pPr algn="ctr"/>
            <a:r>
              <a:rPr lang="ko-KR" altLang="en-US" sz="700" smtClean="0"/>
              <a:t>실무</a:t>
            </a:r>
            <a:endParaRPr lang="en-US" altLang="ko-KR" sz="700" smtClean="0"/>
          </a:p>
        </p:txBody>
      </p:sp>
      <p:sp>
        <p:nvSpPr>
          <p:cNvPr id="210" name="TextBox 209"/>
          <p:cNvSpPr txBox="1"/>
          <p:nvPr/>
        </p:nvSpPr>
        <p:spPr>
          <a:xfrm>
            <a:off x="7173325" y="2951548"/>
            <a:ext cx="10059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객체지향프로그래밍</a:t>
            </a:r>
            <a:endParaRPr lang="en-US" altLang="ko-KR" sz="700" smtClean="0"/>
          </a:p>
          <a:p>
            <a:pPr algn="ctr"/>
            <a:r>
              <a:rPr lang="en-US" altLang="ko-KR" sz="700" smtClean="0"/>
              <a:t>(JAVA Framework)</a:t>
            </a:r>
            <a:endParaRPr lang="en-US" altLang="ko-KR" sz="700" dirty="0"/>
          </a:p>
        </p:txBody>
      </p:sp>
      <p:sp>
        <p:nvSpPr>
          <p:cNvPr id="211" name="타원 210">
            <a:extLst>
              <a:ext uri="{FF2B5EF4-FFF2-40B4-BE49-F238E27FC236}">
                <a16:creationId xmlns:a16="http://schemas.microsoft.com/office/drawing/2014/main" id="{203DC982-DB7B-40A5-B728-7C7128C197FE}"/>
              </a:ext>
            </a:extLst>
          </p:cNvPr>
          <p:cNvSpPr/>
          <p:nvPr/>
        </p:nvSpPr>
        <p:spPr>
          <a:xfrm>
            <a:off x="3508647" y="2932461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3603072" y="2997249"/>
            <a:ext cx="77310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프로젝트 실</a:t>
            </a:r>
            <a:r>
              <a:rPr lang="ko-KR" altLang="en-US" sz="700"/>
              <a:t>무</a:t>
            </a:r>
            <a:endParaRPr lang="en-US" altLang="ko-KR" sz="700" smtClean="0"/>
          </a:p>
        </p:txBody>
      </p:sp>
      <p:sp>
        <p:nvSpPr>
          <p:cNvPr id="213" name="타원 212">
            <a:extLst>
              <a:ext uri="{FF2B5EF4-FFF2-40B4-BE49-F238E27FC236}">
                <a16:creationId xmlns:a16="http://schemas.microsoft.com/office/drawing/2014/main" id="{203DC982-DB7B-40A5-B728-7C7128C197FE}"/>
              </a:ext>
            </a:extLst>
          </p:cNvPr>
          <p:cNvSpPr/>
          <p:nvPr/>
        </p:nvSpPr>
        <p:spPr>
          <a:xfrm>
            <a:off x="4703133" y="2932461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4" name="TextBox 213"/>
          <p:cNvSpPr txBox="1"/>
          <p:nvPr/>
        </p:nvSpPr>
        <p:spPr>
          <a:xfrm>
            <a:off x="4806570" y="2965712"/>
            <a:ext cx="773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프로젝트 응용</a:t>
            </a:r>
            <a:endParaRPr lang="en-US" altLang="ko-KR" sz="700" smtClean="0"/>
          </a:p>
          <a:p>
            <a:pPr algn="ctr"/>
            <a:r>
              <a:rPr lang="en-US" altLang="ko-KR" sz="700" smtClean="0"/>
              <a:t>(JDBC)</a:t>
            </a:r>
            <a:endParaRPr lang="en-US" altLang="ko-KR" sz="700" dirty="0"/>
          </a:p>
        </p:txBody>
      </p:sp>
      <p:sp>
        <p:nvSpPr>
          <p:cNvPr id="215" name="타원 214">
            <a:extLst>
              <a:ext uri="{FF2B5EF4-FFF2-40B4-BE49-F238E27FC236}">
                <a16:creationId xmlns:a16="http://schemas.microsoft.com/office/drawing/2014/main" id="{32C646C0-A776-4EAE-A7C6-B78074F98FAC}"/>
              </a:ext>
            </a:extLst>
          </p:cNvPr>
          <p:cNvSpPr/>
          <p:nvPr/>
        </p:nvSpPr>
        <p:spPr>
          <a:xfrm>
            <a:off x="3491478" y="3359487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6" name="타원 215">
            <a:extLst>
              <a:ext uri="{FF2B5EF4-FFF2-40B4-BE49-F238E27FC236}">
                <a16:creationId xmlns:a16="http://schemas.microsoft.com/office/drawing/2014/main" id="{E75C536D-BB62-441F-BBDF-E85770F64BB1}"/>
              </a:ext>
            </a:extLst>
          </p:cNvPr>
          <p:cNvSpPr/>
          <p:nvPr/>
        </p:nvSpPr>
        <p:spPr>
          <a:xfrm>
            <a:off x="4702392" y="3359487"/>
            <a:ext cx="953215" cy="33959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4719692" y="3378917"/>
            <a:ext cx="9546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모바일 앱 </a:t>
            </a:r>
            <a:endParaRPr lang="en-US" altLang="ko-KR" sz="700" smtClean="0"/>
          </a:p>
          <a:p>
            <a:pPr algn="ctr"/>
            <a:r>
              <a:rPr lang="ko-KR" altLang="en-US" sz="700" smtClean="0"/>
              <a:t>프로그래밍</a:t>
            </a:r>
            <a:r>
              <a:rPr lang="en-US" altLang="ko-KR" sz="700"/>
              <a:t> </a:t>
            </a:r>
            <a:r>
              <a:rPr lang="ko-KR" altLang="en-US" sz="700" smtClean="0"/>
              <a:t>실무</a:t>
            </a:r>
            <a:endParaRPr lang="en-US" altLang="ko-KR" sz="700" dirty="0"/>
          </a:p>
        </p:txBody>
      </p:sp>
      <p:sp>
        <p:nvSpPr>
          <p:cNvPr id="218" name="TextBox 217"/>
          <p:cNvSpPr txBox="1"/>
          <p:nvPr/>
        </p:nvSpPr>
        <p:spPr>
          <a:xfrm>
            <a:off x="3484405" y="3378917"/>
            <a:ext cx="977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smtClean="0"/>
              <a:t>모바일 앱 </a:t>
            </a:r>
            <a:endParaRPr lang="en-US" altLang="ko-KR" sz="700" smtClean="0"/>
          </a:p>
          <a:p>
            <a:pPr algn="ctr"/>
            <a:r>
              <a:rPr lang="ko-KR" altLang="en-US" sz="700" smtClean="0"/>
              <a:t>프로그래밍</a:t>
            </a:r>
            <a:endParaRPr lang="en-US" altLang="ko-KR" sz="700" dirty="0"/>
          </a:p>
        </p:txBody>
      </p:sp>
      <p:cxnSp>
        <p:nvCxnSpPr>
          <p:cNvPr id="219" name="직선 화살표 연결선 218"/>
          <p:cNvCxnSpPr/>
          <p:nvPr/>
        </p:nvCxnSpPr>
        <p:spPr>
          <a:xfrm flipV="1">
            <a:off x="2021217" y="3094234"/>
            <a:ext cx="262188" cy="4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직선 화살표 연결선 219"/>
          <p:cNvCxnSpPr>
            <a:endCxn id="213" idx="2"/>
          </p:cNvCxnSpPr>
          <p:nvPr/>
        </p:nvCxnSpPr>
        <p:spPr>
          <a:xfrm flipV="1">
            <a:off x="4433149" y="3102259"/>
            <a:ext cx="269984" cy="65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직선 화살표 연결선 220"/>
          <p:cNvCxnSpPr>
            <a:stCxn id="218" idx="3"/>
            <a:endCxn id="217" idx="1"/>
          </p:cNvCxnSpPr>
          <p:nvPr/>
        </p:nvCxnSpPr>
        <p:spPr>
          <a:xfrm>
            <a:off x="4461862" y="3532806"/>
            <a:ext cx="25783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직선 화살표 연결선 221"/>
          <p:cNvCxnSpPr>
            <a:endCxn id="49" idx="2"/>
          </p:cNvCxnSpPr>
          <p:nvPr/>
        </p:nvCxnSpPr>
        <p:spPr>
          <a:xfrm>
            <a:off x="6870019" y="2186193"/>
            <a:ext cx="1498126" cy="130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화살표 연결선 222"/>
          <p:cNvCxnSpPr>
            <a:endCxn id="74" idx="2"/>
          </p:cNvCxnSpPr>
          <p:nvPr/>
        </p:nvCxnSpPr>
        <p:spPr>
          <a:xfrm>
            <a:off x="1983021" y="5321703"/>
            <a:ext cx="279559" cy="36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화살표 연결선 223"/>
          <p:cNvCxnSpPr>
            <a:stCxn id="78" idx="3"/>
            <a:endCxn id="79" idx="2"/>
          </p:cNvCxnSpPr>
          <p:nvPr/>
        </p:nvCxnSpPr>
        <p:spPr>
          <a:xfrm flipV="1">
            <a:off x="3181058" y="5326727"/>
            <a:ext cx="308498" cy="68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화살표 연결선 224"/>
          <p:cNvCxnSpPr/>
          <p:nvPr/>
        </p:nvCxnSpPr>
        <p:spPr>
          <a:xfrm flipV="1">
            <a:off x="5637035" y="5321870"/>
            <a:ext cx="262188" cy="47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화살표 연결선 225"/>
          <p:cNvCxnSpPr>
            <a:stCxn id="108" idx="6"/>
            <a:endCxn id="124" idx="2"/>
          </p:cNvCxnSpPr>
          <p:nvPr/>
        </p:nvCxnSpPr>
        <p:spPr>
          <a:xfrm>
            <a:off x="3214258" y="4004728"/>
            <a:ext cx="261647" cy="399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화살표 연결선 226"/>
          <p:cNvCxnSpPr>
            <a:stCxn id="130" idx="3"/>
            <a:endCxn id="109" idx="2"/>
          </p:cNvCxnSpPr>
          <p:nvPr/>
        </p:nvCxnSpPr>
        <p:spPr>
          <a:xfrm>
            <a:off x="5607475" y="3995316"/>
            <a:ext cx="2757982" cy="94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화살표 연결선 227"/>
          <p:cNvCxnSpPr>
            <a:endCxn id="211" idx="2"/>
          </p:cNvCxnSpPr>
          <p:nvPr/>
        </p:nvCxnSpPr>
        <p:spPr>
          <a:xfrm>
            <a:off x="3196821" y="3095699"/>
            <a:ext cx="311826" cy="65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화살표 연결선 228"/>
          <p:cNvCxnSpPr/>
          <p:nvPr/>
        </p:nvCxnSpPr>
        <p:spPr>
          <a:xfrm>
            <a:off x="8049340" y="6101452"/>
            <a:ext cx="31795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직선 화살표 연결선 229"/>
          <p:cNvCxnSpPr/>
          <p:nvPr/>
        </p:nvCxnSpPr>
        <p:spPr>
          <a:xfrm>
            <a:off x="5681935" y="3102516"/>
            <a:ext cx="1517718" cy="35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직선 화살표 연결선 230"/>
          <p:cNvCxnSpPr>
            <a:stCxn id="197" idx="6"/>
            <a:endCxn id="218" idx="1"/>
          </p:cNvCxnSpPr>
          <p:nvPr/>
        </p:nvCxnSpPr>
        <p:spPr>
          <a:xfrm>
            <a:off x="3215108" y="3102015"/>
            <a:ext cx="269297" cy="43079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21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</Words>
  <Application>Microsoft Office PowerPoint</Application>
  <PresentationFormat>와이드스크린</PresentationFormat>
  <Paragraphs>77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PARKJIEUN</dc:creator>
  <cp:lastModifiedBy>PARKJIEUN</cp:lastModifiedBy>
  <cp:revision>1</cp:revision>
  <dcterms:created xsi:type="dcterms:W3CDTF">2022-07-18T04:45:38Z</dcterms:created>
  <dcterms:modified xsi:type="dcterms:W3CDTF">2022-07-18T04:45:54Z</dcterms:modified>
</cp:coreProperties>
</file>